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70" r:id="rId3"/>
    <p:sldId id="536" r:id="rId4"/>
    <p:sldId id="563" r:id="rId5"/>
    <p:sldId id="537" r:id="rId6"/>
    <p:sldId id="564" r:id="rId7"/>
    <p:sldId id="565" r:id="rId8"/>
    <p:sldId id="538" r:id="rId9"/>
    <p:sldId id="566" r:id="rId10"/>
    <p:sldId id="539" r:id="rId11"/>
    <p:sldId id="567" r:id="rId12"/>
    <p:sldId id="541" r:id="rId13"/>
    <p:sldId id="542" r:id="rId14"/>
    <p:sldId id="568" r:id="rId15"/>
    <p:sldId id="543" r:id="rId16"/>
    <p:sldId id="540" r:id="rId17"/>
    <p:sldId id="544" r:id="rId18"/>
    <p:sldId id="545" r:id="rId19"/>
    <p:sldId id="569" r:id="rId20"/>
    <p:sldId id="572" r:id="rId21"/>
    <p:sldId id="547" r:id="rId22"/>
    <p:sldId id="548" r:id="rId23"/>
    <p:sldId id="570" r:id="rId24"/>
    <p:sldId id="573" r:id="rId25"/>
    <p:sldId id="574" r:id="rId26"/>
    <p:sldId id="549" r:id="rId27"/>
    <p:sldId id="554" r:id="rId28"/>
    <p:sldId id="555" r:id="rId29"/>
    <p:sldId id="571" r:id="rId30"/>
    <p:sldId id="550" r:id="rId31"/>
    <p:sldId id="551" r:id="rId32"/>
    <p:sldId id="552" r:id="rId33"/>
    <p:sldId id="553" r:id="rId34"/>
    <p:sldId id="556" r:id="rId35"/>
    <p:sldId id="557" r:id="rId36"/>
    <p:sldId id="559" r:id="rId37"/>
    <p:sldId id="560" r:id="rId38"/>
    <p:sldId id="562" r:id="rId39"/>
    <p:sldId id="575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eusz Szerszeń" initials="MS" lastIdx="1" clrIdx="0">
    <p:extLst>
      <p:ext uri="{19B8F6BF-5375-455C-9EA6-DF929625EA0E}">
        <p15:presenceInfo xmlns:p15="http://schemas.microsoft.com/office/powerpoint/2012/main" userId="b22c31f43f95ae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F00"/>
    <a:srgbClr val="FF7C80"/>
    <a:srgbClr val="FAB000"/>
    <a:srgbClr val="675642"/>
    <a:srgbClr val="A50021"/>
    <a:srgbClr val="000000"/>
    <a:srgbClr val="6F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3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93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2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2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0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2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3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7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3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5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7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5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4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54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16personalities.com/pl/darmowy-test-osobowosci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B75154-5ADD-4435-A576-7E928CDBB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6897" y="35791"/>
            <a:ext cx="9144000" cy="164149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APOKALIPSA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50AA65-011A-4DDC-B95A-0AB0B5705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6897" y="1307310"/>
            <a:ext cx="9144000" cy="754025"/>
          </a:xfrm>
        </p:spPr>
        <p:txBody>
          <a:bodyPr>
            <a:normAutofit/>
          </a:bodyPr>
          <a:lstStyle/>
          <a:p>
            <a:r>
              <a:rPr lang="pl-PL" sz="3600" dirty="0"/>
              <a:t>KSIĘGA NADZIEI</a:t>
            </a:r>
          </a:p>
        </p:txBody>
      </p:sp>
      <p:pic>
        <p:nvPicPr>
          <p:cNvPr id="1026" name="Picture 2" descr="Obraz moÅ¼e zawieraÄ: co najmniej jedna osoba, przyroda i na zewnÄtrz">
            <a:extLst>
              <a:ext uri="{FF2B5EF4-FFF2-40B4-BE49-F238E27FC236}">
                <a16:creationId xmlns:a16="http://schemas.microsoft.com/office/drawing/2014/main" id="{09C6FB59-8AAD-4EED-8E41-4AD7E9B1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"/>
            <a:ext cx="12192000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9AD2CBB-10B6-4618-A39F-B784FDD1A7F2}"/>
              </a:ext>
            </a:extLst>
          </p:cNvPr>
          <p:cNvSpPr/>
          <p:nvPr/>
        </p:nvSpPr>
        <p:spPr>
          <a:xfrm>
            <a:off x="6853806" y="5184397"/>
            <a:ext cx="2860645" cy="436228"/>
          </a:xfrm>
          <a:prstGeom prst="rect">
            <a:avLst/>
          </a:prstGeom>
          <a:solidFill>
            <a:srgbClr val="FAB000"/>
          </a:solidFill>
          <a:ln>
            <a:solidFill>
              <a:srgbClr val="FA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351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Zwój Boga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/>
              <a:t>Wiara w zamysł i plan Boga w moim życiu, wszystko jest zapisane</a:t>
            </a:r>
          </a:p>
          <a:p>
            <a:r>
              <a:rPr lang="pl-PL" dirty="0"/>
              <a:t>Grzech może zepsuć plany Boga</a:t>
            </a:r>
          </a:p>
          <a:p>
            <a:r>
              <a:rPr lang="pl-PL" dirty="0"/>
              <a:t>Baranek łamie pieczęcie, aby przywrócić prawdziwe szczęście</a:t>
            </a:r>
          </a:p>
          <a:p>
            <a:r>
              <a:rPr lang="pl-P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Kiedy staję Bogu na przeszkodzie?</a:t>
            </a:r>
          </a:p>
          <a:p>
            <a:r>
              <a:rPr lang="pl-PL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Jakie jest moje podejście do grzechu:</a:t>
            </a:r>
          </a:p>
          <a:p>
            <a:r>
              <a:rPr lang="pl-PL" dirty="0"/>
              <a:t>Bagatelizowanie, przecenianie, ignorowanie, zapominanie, wyśmiewanie, dramatyzowanie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122" name="Picture 2" descr="Znalezione obrazy dla zapytania grzech">
            <a:extLst>
              <a:ext uri="{FF2B5EF4-FFF2-40B4-BE49-F238E27FC236}">
                <a16:creationId xmlns:a16="http://schemas.microsoft.com/office/drawing/2014/main" id="{B3C98BF6-1C4B-49A1-9A4E-3BD2CF9B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3587692"/>
            <a:ext cx="49244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nalezione obrazy dla zapytania zbawienie">
            <a:extLst>
              <a:ext uri="{FF2B5EF4-FFF2-40B4-BE49-F238E27FC236}">
                <a16:creationId xmlns:a16="http://schemas.microsoft.com/office/drawing/2014/main" id="{57B3E59C-0981-40E1-8C30-B9FC48C5E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-2" r="8856" b="7"/>
          <a:stretch/>
        </p:blipFill>
        <p:spPr bwMode="auto">
          <a:xfrm>
            <a:off x="7267575" y="0"/>
            <a:ext cx="4924424" cy="358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624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Zwój Boga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b="1" dirty="0"/>
              <a:t>Ks. Rodzaju: </a:t>
            </a:r>
            <a:r>
              <a:rPr lang="pl-PL" dirty="0"/>
              <a:t>Przecież gdybyś postępował dobrze, miałbyś twarz pogodną; jeżeli zaś nie będziesz dobrze postępował, 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grzech leży u wrót i czyha na ciebie, a przecież ty masz nad nim panować. </a:t>
            </a:r>
          </a:p>
          <a:p>
            <a:r>
              <a:rPr lang="pl-PL" dirty="0"/>
              <a:t>Ks. Psalmów: Pan jest dobry dla wszystkich i Jego 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miłosierdzie</a:t>
            </a:r>
            <a:r>
              <a:rPr lang="pl-PL" dirty="0"/>
              <a:t> ogarnia wszystkie Jego dzieła. </a:t>
            </a:r>
            <a:endParaRPr lang="pl-PL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pic>
        <p:nvPicPr>
          <p:cNvPr id="5122" name="Picture 2" descr="Znalezione obrazy dla zapytania grzech">
            <a:extLst>
              <a:ext uri="{FF2B5EF4-FFF2-40B4-BE49-F238E27FC236}">
                <a16:creationId xmlns:a16="http://schemas.microsoft.com/office/drawing/2014/main" id="{B3C98BF6-1C4B-49A1-9A4E-3BD2CF9B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3587692"/>
            <a:ext cx="492442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nalezione obrazy dla zapytania zbawienie">
            <a:extLst>
              <a:ext uri="{FF2B5EF4-FFF2-40B4-BE49-F238E27FC236}">
                <a16:creationId xmlns:a16="http://schemas.microsoft.com/office/drawing/2014/main" id="{57B3E59C-0981-40E1-8C30-B9FC48C5E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t="-2" r="8856" b="7"/>
          <a:stretch/>
        </p:blipFill>
        <p:spPr bwMode="auto">
          <a:xfrm>
            <a:off x="7267575" y="0"/>
            <a:ext cx="4924424" cy="358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084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Sprzeciw wobec słowa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Łuk</a:t>
            </a:r>
            <a:r>
              <a:rPr lang="pl-PL" dirty="0"/>
              <a:t>: separacja – czy jestem źródłem podziałów? Czy umiem łączyć ludzi?</a:t>
            </a:r>
          </a:p>
          <a:p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Miecz</a:t>
            </a:r>
            <a:r>
              <a:rPr lang="pl-PL" dirty="0"/>
              <a:t>: nienawiść – jak sobie radzę z gniewem, agresją, wzgardą, skrzywdzeniem?</a:t>
            </a:r>
          </a:p>
          <a:p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Waga</a:t>
            </a:r>
            <a:r>
              <a:rPr lang="pl-PL" dirty="0"/>
              <a:t>: sprawiedliwość – jakie jest moje poczucie sprawiedliwości? Srogość czy </a:t>
            </a:r>
            <a:r>
              <a:rPr lang="pl-PL" dirty="0" err="1"/>
              <a:t>laksyzm</a:t>
            </a:r>
            <a:r>
              <a:rPr lang="pl-PL" dirty="0"/>
              <a:t>?</a:t>
            </a:r>
          </a:p>
          <a:p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Śmierć</a:t>
            </a:r>
            <a:r>
              <a:rPr lang="pl-PL" dirty="0"/>
              <a:t> – krańcowość. Jak reaguję w sytuacjach granicznych? Czy rozmyślam o własnym końcu?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148" name="Picture 4" descr="Znalezione obrazy dla zapytania podziaÅy">
            <a:extLst>
              <a:ext uri="{FF2B5EF4-FFF2-40B4-BE49-F238E27FC236}">
                <a16:creationId xmlns:a16="http://schemas.microsoft.com/office/drawing/2014/main" id="{A6D5A58E-E7C3-47AC-8D6E-E954843B5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t="10694" r="7536" b="27654"/>
          <a:stretch/>
        </p:blipFill>
        <p:spPr bwMode="auto">
          <a:xfrm>
            <a:off x="7317995" y="0"/>
            <a:ext cx="4874005" cy="246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Znalezione obrazy dla zapytania angry">
            <a:extLst>
              <a:ext uri="{FF2B5EF4-FFF2-40B4-BE49-F238E27FC236}">
                <a16:creationId xmlns:a16="http://schemas.microsoft.com/office/drawing/2014/main" id="{87FC4DBD-A13D-4EC6-89F8-2D366CE4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994" y="2466365"/>
            <a:ext cx="4874005" cy="439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77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Siła modlitwy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/>
              <a:t>Apokalipsa mówi, że modlitwy świętych wrócą, aby zniszczyć zło</a:t>
            </a:r>
          </a:p>
          <a:p>
            <a:r>
              <a:rPr lang="pl-PL" dirty="0"/>
              <a:t>Czy doświadczam siły modlitwy?</a:t>
            </a:r>
          </a:p>
          <a:p>
            <a:r>
              <a:rPr lang="pl-PL" dirty="0"/>
              <a:t>Jak się modlę i jakie jest moje nastawienie na modlitwie?</a:t>
            </a:r>
          </a:p>
          <a:p>
            <a:r>
              <a:rPr lang="pl-PL" dirty="0"/>
              <a:t>Cisza, przegadanie, głoszenie kazań, tworzenie poezji, urywanie modlitwy, targowanie z Bogiem, </a:t>
            </a:r>
            <a:r>
              <a:rPr lang="pl-PL" dirty="0" err="1"/>
              <a:t>samozachwyt</a:t>
            </a:r>
            <a:r>
              <a:rPr lang="pl-PL" dirty="0"/>
              <a:t>, poczucie niegodności, wyobrażenia, medytacja, kontemplacja, fałszywa modlitwa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7170" name="Picture 2" descr="Znalezione obrazy dla zapytania prayer">
            <a:extLst>
              <a:ext uri="{FF2B5EF4-FFF2-40B4-BE49-F238E27FC236}">
                <a16:creationId xmlns:a16="http://schemas.microsoft.com/office/drawing/2014/main" id="{E748BB09-792D-4742-9C8D-70F647BB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87" y="1"/>
            <a:ext cx="5150312" cy="325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nalezione obrazy dla zapytania kontemplacja">
            <a:extLst>
              <a:ext uri="{FF2B5EF4-FFF2-40B4-BE49-F238E27FC236}">
                <a16:creationId xmlns:a16="http://schemas.microsoft.com/office/drawing/2014/main" id="{876DFF53-0D74-410E-97E9-D734BE808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87" y="3259327"/>
            <a:ext cx="5150313" cy="359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Siła modlitwy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/>
              <a:t>Ew. Łukasza: Dwóch ludzi przyszło do świątyni, żeby się </a:t>
            </a:r>
            <a:r>
              <a:rPr lang="pl-PL" b="1" dirty="0"/>
              <a:t>modlić</a:t>
            </a:r>
            <a:r>
              <a:rPr lang="pl-PL" dirty="0"/>
              <a:t>, jeden 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faryzeusz a drugi celnik. </a:t>
            </a:r>
          </a:p>
          <a:p>
            <a:r>
              <a:rPr lang="pl-PL" b="1" dirty="0"/>
              <a:t>List do Rzymian:</a:t>
            </a:r>
            <a:r>
              <a:rPr lang="pl-PL" dirty="0"/>
              <a:t> Podobnie także Duch przychodzi z pomocą naszej słabości. 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Gdy bowiem nie umiemy się modlić tak, jak trzeba, sam Duch przyczynia się za nami </a:t>
            </a:r>
            <a:r>
              <a:rPr lang="pl-PL" dirty="0"/>
              <a:t>w błaganiach, których nie można wyrazić słowami. </a:t>
            </a:r>
            <a:endParaRPr lang="pl-PL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endParaRPr lang="pl-PL" dirty="0"/>
          </a:p>
        </p:txBody>
      </p:sp>
      <p:pic>
        <p:nvPicPr>
          <p:cNvPr id="7170" name="Picture 2" descr="Znalezione obrazy dla zapytania prayer">
            <a:extLst>
              <a:ext uri="{FF2B5EF4-FFF2-40B4-BE49-F238E27FC236}">
                <a16:creationId xmlns:a16="http://schemas.microsoft.com/office/drawing/2014/main" id="{E748BB09-792D-4742-9C8D-70F647BB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87" y="1"/>
            <a:ext cx="5150312" cy="353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Znalezione obrazy dla zapytania kontemplacja">
            <a:extLst>
              <a:ext uri="{FF2B5EF4-FFF2-40B4-BE49-F238E27FC236}">
                <a16:creationId xmlns:a16="http://schemas.microsoft.com/office/drawing/2014/main" id="{876DFF53-0D74-410E-97E9-D734BE808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444" y="3531765"/>
            <a:ext cx="5136556" cy="332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961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Reakcje na zło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/>
              <a:t>Obojętność: jakoś to będzie</a:t>
            </a:r>
          </a:p>
          <a:p>
            <a:r>
              <a:rPr lang="pl-PL" dirty="0"/>
              <a:t>Agresja: przemoc przemocą</a:t>
            </a:r>
          </a:p>
          <a:p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Tolkien „Hobbit”:</a:t>
            </a:r>
          </a:p>
          <a:p>
            <a:r>
              <a:rPr lang="pl-PL" i="1" dirty="0" err="1"/>
              <a:t>Saruman</a:t>
            </a:r>
            <a:r>
              <a:rPr lang="pl-PL" i="1" dirty="0"/>
              <a:t> sądzi, że tylko </a:t>
            </a:r>
            <a:r>
              <a:rPr lang="pl-PL" i="1" dirty="0">
                <a:solidFill>
                  <a:srgbClr val="92D050"/>
                </a:solidFill>
              </a:rPr>
              <a:t>wielka moc </a:t>
            </a:r>
            <a:r>
              <a:rPr lang="pl-PL" i="1" dirty="0"/>
              <a:t>zdoła utrzymać w szachu wielkie zło. Ale moje doświadczenie temu przeczy. </a:t>
            </a:r>
            <a:r>
              <a:rPr lang="pl-PL" b="1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Wiem, że najdrobniejsze sprawy i codzienne starania zwykłych ludzi trzymają mrok w ryzach</a:t>
            </a:r>
            <a:r>
              <a:rPr lang="pl-PL" i="1" dirty="0"/>
              <a:t>. Najzwyklejsze przejawy dobroci i miłości. </a:t>
            </a:r>
          </a:p>
          <a:p>
            <a:r>
              <a:rPr lang="pl-PL" dirty="0"/>
              <a:t>Czasami trzeba dać się pokonać!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8194" name="Picture 2" descr="Znalezione obrazy dla zapytania gandalf">
            <a:extLst>
              <a:ext uri="{FF2B5EF4-FFF2-40B4-BE49-F238E27FC236}">
                <a16:creationId xmlns:a16="http://schemas.microsoft.com/office/drawing/2014/main" id="{27CA704D-7B48-4C4F-8BB7-76E12614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nalezione obrazy dla zapytania pomoc">
            <a:extLst>
              <a:ext uri="{FF2B5EF4-FFF2-40B4-BE49-F238E27FC236}">
                <a16:creationId xmlns:a16="http://schemas.microsoft.com/office/drawing/2014/main" id="{64941918-D932-4B96-9BF0-EF6A94DF4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4" b="19937"/>
          <a:stretch/>
        </p:blipFill>
        <p:spPr bwMode="auto">
          <a:xfrm>
            <a:off x="7048500" y="3516594"/>
            <a:ext cx="5143500" cy="334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743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3D025F-A95B-47FD-BE8D-CCCEE0E9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588551-EFCD-425A-96D2-FA56DED5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Znalezione obrazy dla zapytania kolbe">
            <a:extLst>
              <a:ext uri="{FF2B5EF4-FFF2-40B4-BE49-F238E27FC236}">
                <a16:creationId xmlns:a16="http://schemas.microsoft.com/office/drawing/2014/main" id="{49DAE1BA-CD70-44BA-9F2B-DA4D9653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0"/>
            <a:ext cx="4799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08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35E167-F29A-4E60-A406-3161E782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8B7A27-2964-4918-9DD3-6B3FE6FE7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Znalezione obrazy dla zapytania popieÅuszko">
            <a:extLst>
              <a:ext uri="{FF2B5EF4-FFF2-40B4-BE49-F238E27FC236}">
                <a16:creationId xmlns:a16="http://schemas.microsoft.com/office/drawing/2014/main" id="{A52F3253-4F35-4C9C-B340-1F13195C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28675"/>
            <a:ext cx="923925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1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7871DF-2535-4170-B07D-1DE51FB9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FB8255-A54C-41F5-BF0C-1CE894D15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Znalezione obrazy dla zapytania meczennicy franciszkanscy">
            <a:extLst>
              <a:ext uri="{FF2B5EF4-FFF2-40B4-BE49-F238E27FC236}">
                <a16:creationId xmlns:a16="http://schemas.microsoft.com/office/drawing/2014/main" id="{94756220-B05F-4256-9316-0889BF0DA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08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07712C-101D-4669-A25F-D50833A7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FB2804-3CB1-4731-AFE9-0E41CB569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nalezione obrazy dla zapytania matka teresa">
            <a:extLst>
              <a:ext uri="{FF2B5EF4-FFF2-40B4-BE49-F238E27FC236}">
                <a16:creationId xmlns:a16="http://schemas.microsoft.com/office/drawing/2014/main" id="{6AD4A4BF-EF39-4842-B098-A26F1AD8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0"/>
            <a:ext cx="4754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201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5400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Podsumowanie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73287"/>
            <a:ext cx="10233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/>
              <a:t>Wnioski duchowe</a:t>
            </a:r>
          </a:p>
        </p:txBody>
      </p:sp>
      <p:pic>
        <p:nvPicPr>
          <p:cNvPr id="4" name="Picture 2" descr="Znalezione obrazy dla zapytania APOKALIPSA JANA">
            <a:extLst>
              <a:ext uri="{FF2B5EF4-FFF2-40B4-BE49-F238E27FC236}">
                <a16:creationId xmlns:a16="http://schemas.microsoft.com/office/drawing/2014/main" id="{6F63BA00-96BE-4754-A4F6-4CC5CF87F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41" y="2064041"/>
            <a:ext cx="9587917" cy="479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2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hobbit ksiazka">
            <a:extLst>
              <a:ext uri="{FF2B5EF4-FFF2-40B4-BE49-F238E27FC236}">
                <a16:creationId xmlns:a16="http://schemas.microsoft.com/office/drawing/2014/main" id="{BA449F13-E97F-4A15-ABCA-54C219343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481" y="95250"/>
            <a:ext cx="21050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nalezione obrazy dla zapytania lord of the ring books">
            <a:extLst>
              <a:ext uri="{FF2B5EF4-FFF2-40B4-BE49-F238E27FC236}">
                <a16:creationId xmlns:a16="http://schemas.microsoft.com/office/drawing/2014/main" id="{23B2D7D4-C87A-4958-B04C-D38F5CF3C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2" y="418358"/>
            <a:ext cx="54292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tolkien">
            <a:extLst>
              <a:ext uri="{FF2B5EF4-FFF2-40B4-BE49-F238E27FC236}">
                <a16:creationId xmlns:a16="http://schemas.microsoft.com/office/drawing/2014/main" id="{5D47B2F7-BBFC-4F83-88B4-6C69ABEE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608" y="0"/>
            <a:ext cx="3069392" cy="436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nalezione obrazy dla zapytania narnia book">
            <a:extLst>
              <a:ext uri="{FF2B5EF4-FFF2-40B4-BE49-F238E27FC236}">
                <a16:creationId xmlns:a16="http://schemas.microsoft.com/office/drawing/2014/main" id="{5ACDF7BF-D9B0-41C4-998A-07FBA93EB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42" y="4013695"/>
            <a:ext cx="2417864" cy="24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nalezione obrazy dla zapytania c s lewis">
            <a:extLst>
              <a:ext uri="{FF2B5EF4-FFF2-40B4-BE49-F238E27FC236}">
                <a16:creationId xmlns:a16="http://schemas.microsoft.com/office/drawing/2014/main" id="{60DC03B7-EA00-4566-B3C8-5495006C5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638" y="4326534"/>
            <a:ext cx="38100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613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Maryja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/>
              <a:t>Uczy dzielności i czystości</a:t>
            </a:r>
          </a:p>
          <a:p>
            <a:r>
              <a:rPr lang="pl-PL" dirty="0"/>
              <a:t>Wszystko co robi, robi z miłości</a:t>
            </a:r>
          </a:p>
          <a:p>
            <a:r>
              <a:rPr lang="pl-PL" dirty="0"/>
              <a:t>Całkowite oddanie Bogu</a:t>
            </a:r>
          </a:p>
          <a:p>
            <a:r>
              <a:rPr lang="pl-PL" dirty="0"/>
              <a:t>Traci  to, co ważne na ziemi, aby zyskać to, co w niebie</a:t>
            </a:r>
          </a:p>
          <a:p>
            <a:r>
              <a:rPr lang="pl-PL" dirty="0"/>
              <a:t>Czy boję się wyznawania wiary?</a:t>
            </a:r>
          </a:p>
          <a:p>
            <a:r>
              <a:rPr lang="pl-PL" dirty="0"/>
              <a:t>Co mogę stracić?</a:t>
            </a:r>
          </a:p>
          <a:p>
            <a:r>
              <a:rPr lang="pl-PL" dirty="0"/>
              <a:t>Co mogę zyskać?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2290" name="Picture 2" descr="Znalezione obrazy dla zapytania mary vector">
            <a:extLst>
              <a:ext uri="{FF2B5EF4-FFF2-40B4-BE49-F238E27FC236}">
                <a16:creationId xmlns:a16="http://schemas.microsoft.com/office/drawing/2014/main" id="{629DA23A-0422-459E-AA28-903DE001A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80" y="365125"/>
            <a:ext cx="443865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965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Parodie Boga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/>
              <a:t>Czy nie tworzę Boga na własne podobieństwo?</a:t>
            </a:r>
          </a:p>
          <a:p>
            <a:r>
              <a:rPr lang="pl-PL" dirty="0"/>
              <a:t>Skąd czerpię obraz Boga?</a:t>
            </a:r>
          </a:p>
          <a:p>
            <a:r>
              <a:rPr lang="pl-PL" dirty="0"/>
              <a:t>Jakie skojarzenia budzi we mnie słowo Bóg, Ojciec, Matka, Duch?</a:t>
            </a:r>
          </a:p>
          <a:p>
            <a:r>
              <a:rPr lang="pl-PL" dirty="0"/>
              <a:t>Bóg: obcy, daleki, „ludzki”, nieobecny, słaby, srogi, dziecinny, inny, szalony, wymyślony, apatyczny, znudzony, wesołkowaty, niepoważny, król, sługa, brat, Jezus, światłość, miłość, dobroć.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3314" name="Picture 2" descr="Znalezione obrazy dla zapytania jesus vector">
            <a:extLst>
              <a:ext uri="{FF2B5EF4-FFF2-40B4-BE49-F238E27FC236}">
                <a16:creationId xmlns:a16="http://schemas.microsoft.com/office/drawing/2014/main" id="{76982013-46B6-4A71-9554-A5DC3E1B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9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786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Parodie Boga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 fontScale="92500" lnSpcReduction="20000"/>
          </a:bodyPr>
          <a:lstStyle/>
          <a:p>
            <a:r>
              <a:rPr lang="pl-PL" dirty="0"/>
              <a:t>2 list do Koryntian: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Pan zaś jest 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Duchem</a:t>
            </a:r>
            <a:r>
              <a:rPr lang="pl-PL" dirty="0"/>
              <a:t>, a gdzie jest Duch Pański - tam wolność.</a:t>
            </a:r>
          </a:p>
          <a:p>
            <a:pPr fontAlgn="base"/>
            <a:r>
              <a:rPr lang="pl-PL" b="1" dirty="0"/>
              <a:t>2 list do Koryntian:</a:t>
            </a:r>
            <a:r>
              <a:rPr lang="pl-PL" dirty="0"/>
              <a:t> Błogosławiony 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Bóg i Ojciec</a:t>
            </a:r>
            <a:r>
              <a:rPr lang="pl-PL" dirty="0"/>
              <a:t> Pana naszego Jezusa Chrystusa, Ojciec miłosierdzia i Bóg wszelkiej pociechy</a:t>
            </a:r>
          </a:p>
          <a:p>
            <a:pPr fontAlgn="base"/>
            <a:r>
              <a:rPr lang="pl-PL" b="1" dirty="0"/>
              <a:t>2 Ks. Kronik: </a:t>
            </a:r>
            <a:r>
              <a:rPr lang="pl-PL" dirty="0"/>
              <a:t>A odpowiedzą: Dlatego, że opuścili Pana, Boga ich ojców, który wyprowadził ich z ziemi egipskiej,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a upodobali sobie 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innych bogów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 oraz oddawali im pokłon i służyli:</a:t>
            </a:r>
            <a:r>
              <a:rPr lang="pl-PL" dirty="0"/>
              <a:t> dlatego sprowadził na nich całe to nieszczęście. </a:t>
            </a:r>
            <a:br>
              <a:rPr lang="pl-PL" dirty="0"/>
            </a:b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3314" name="Picture 2" descr="Znalezione obrazy dla zapytania jesus vector">
            <a:extLst>
              <a:ext uri="{FF2B5EF4-FFF2-40B4-BE49-F238E27FC236}">
                <a16:creationId xmlns:a16="http://schemas.microsoft.com/office/drawing/2014/main" id="{76982013-46B6-4A71-9554-A5DC3E1B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59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563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AB2F08-5501-4F18-9753-C19DD383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0D93A4-8D2E-4D7F-AD2F-3B995A1A5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Znalezione obrazy dla zapytania herezje ksiÄzka">
            <a:extLst>
              <a:ext uri="{FF2B5EF4-FFF2-40B4-BE49-F238E27FC236}">
                <a16:creationId xmlns:a16="http://schemas.microsoft.com/office/drawing/2014/main" id="{5EBF3F73-B63F-49F2-B360-52A029873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47750"/>
            <a:ext cx="3352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845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750EC5-12F7-4FA3-A7B3-0962325F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Najpopularniejsze herezje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7C7AB0-B62E-4782-B786-D5245002A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 lnSpcReduction="10000"/>
          </a:bodyPr>
          <a:lstStyle/>
          <a:p>
            <a:r>
              <a:rPr lang="pl-PL" dirty="0"/>
              <a:t>bogomilizm</a:t>
            </a:r>
          </a:p>
          <a:p>
            <a:r>
              <a:rPr lang="pl-PL" dirty="0" err="1"/>
              <a:t>kataryzm</a:t>
            </a:r>
            <a:endParaRPr lang="pl-PL" dirty="0"/>
          </a:p>
          <a:p>
            <a:r>
              <a:rPr lang="pl-PL" dirty="0"/>
              <a:t>manicheizm</a:t>
            </a:r>
          </a:p>
          <a:p>
            <a:r>
              <a:rPr lang="pl-PL" dirty="0" err="1"/>
              <a:t>pryscylianizm</a:t>
            </a:r>
            <a:endParaRPr lang="pl-PL" dirty="0"/>
          </a:p>
          <a:p>
            <a:r>
              <a:rPr lang="pl-PL" dirty="0" err="1"/>
              <a:t>walentynianizm</a:t>
            </a:r>
            <a:r>
              <a:rPr lang="pl-PL" dirty="0"/>
              <a:t>	</a:t>
            </a:r>
          </a:p>
          <a:p>
            <a:r>
              <a:rPr lang="pl-PL" dirty="0" err="1"/>
              <a:t>adopcjanizm</a:t>
            </a:r>
            <a:r>
              <a:rPr lang="pl-PL" dirty="0"/>
              <a:t>	</a:t>
            </a:r>
          </a:p>
          <a:p>
            <a:r>
              <a:rPr lang="pl-PL" dirty="0"/>
              <a:t>arianizm	</a:t>
            </a:r>
          </a:p>
          <a:p>
            <a:r>
              <a:rPr lang="pl-PL" dirty="0" err="1"/>
              <a:t>macedonianizm</a:t>
            </a:r>
            <a:endParaRPr lang="pl-PL" dirty="0"/>
          </a:p>
          <a:p>
            <a:r>
              <a:rPr lang="pl-PL" dirty="0" err="1"/>
              <a:t>patrypasjonizm</a:t>
            </a:r>
            <a:endParaRPr lang="pl-PL" dirty="0"/>
          </a:p>
          <a:p>
            <a:r>
              <a:rPr lang="pl-PL" dirty="0"/>
              <a:t>sabelianizm</a:t>
            </a:r>
          </a:p>
          <a:p>
            <a:r>
              <a:rPr lang="pl-PL" dirty="0" err="1"/>
              <a:t>semiarianizm</a:t>
            </a:r>
            <a:r>
              <a:rPr lang="pl-PL" dirty="0"/>
              <a:t>	</a:t>
            </a:r>
          </a:p>
          <a:p>
            <a:r>
              <a:rPr lang="pl-PL" dirty="0"/>
              <a:t>socynianizm</a:t>
            </a:r>
          </a:p>
          <a:p>
            <a:r>
              <a:rPr lang="pl-PL" dirty="0" err="1"/>
              <a:t>tryteizm</a:t>
            </a:r>
            <a:endParaRPr lang="pl-PL" dirty="0"/>
          </a:p>
          <a:p>
            <a:r>
              <a:rPr lang="pl-PL" dirty="0" err="1"/>
              <a:t>subordynacjonizm</a:t>
            </a:r>
            <a:endParaRPr lang="pl-PL" dirty="0"/>
          </a:p>
          <a:p>
            <a:r>
              <a:rPr lang="pl-PL" dirty="0" err="1"/>
              <a:t>aftartodoketyzm</a:t>
            </a:r>
            <a:endParaRPr lang="pl-PL" dirty="0"/>
          </a:p>
          <a:p>
            <a:r>
              <a:rPr lang="pl-PL" dirty="0"/>
              <a:t>doketyzm</a:t>
            </a:r>
          </a:p>
          <a:p>
            <a:r>
              <a:rPr lang="pl-PL" dirty="0" err="1"/>
              <a:t>ebionici</a:t>
            </a:r>
            <a:endParaRPr lang="pl-PL" dirty="0"/>
          </a:p>
          <a:p>
            <a:r>
              <a:rPr lang="pl-PL" dirty="0" err="1"/>
              <a:t>monarchianizm</a:t>
            </a:r>
            <a:endParaRPr lang="pl-PL" dirty="0"/>
          </a:p>
          <a:p>
            <a:r>
              <a:rPr lang="pl-PL" i="1" dirty="0"/>
              <a:t>monofizytyzm</a:t>
            </a:r>
          </a:p>
          <a:p>
            <a:r>
              <a:rPr lang="pl-PL" dirty="0" err="1"/>
              <a:t>monoteletyzm</a:t>
            </a:r>
            <a:endParaRPr lang="pl-PL" dirty="0"/>
          </a:p>
          <a:p>
            <a:r>
              <a:rPr lang="pl-PL" dirty="0"/>
              <a:t>nestorianizm</a:t>
            </a:r>
          </a:p>
          <a:p>
            <a:r>
              <a:rPr lang="pl-PL" dirty="0" err="1"/>
              <a:t>kolyrydianie</a:t>
            </a:r>
            <a:endParaRPr lang="pl-PL" dirty="0"/>
          </a:p>
          <a:p>
            <a:r>
              <a:rPr lang="pl-PL" dirty="0" err="1"/>
              <a:t>agynianie</a:t>
            </a:r>
            <a:endParaRPr lang="pl-PL" dirty="0"/>
          </a:p>
          <a:p>
            <a:r>
              <a:rPr lang="pl-PL" dirty="0" err="1"/>
              <a:t>anihilacjonizm</a:t>
            </a:r>
            <a:endParaRPr lang="pl-PL" dirty="0"/>
          </a:p>
          <a:p>
            <a:r>
              <a:rPr lang="pl-PL" dirty="0" err="1"/>
              <a:t>donatyzm</a:t>
            </a:r>
            <a:endParaRPr lang="pl-PL" dirty="0"/>
          </a:p>
          <a:p>
            <a:r>
              <a:rPr lang="pl-PL" i="1" dirty="0"/>
              <a:t>pelagianizm</a:t>
            </a:r>
            <a:r>
              <a:rPr lang="pl-P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31461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Parodie Człowieka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/>
              <a:t>Jak traktuje siebie samego?</a:t>
            </a:r>
          </a:p>
          <a:p>
            <a:r>
              <a:rPr lang="pl-PL" dirty="0"/>
              <a:t>Czu lubię siebie?</a:t>
            </a:r>
          </a:p>
          <a:p>
            <a:r>
              <a:rPr lang="pl-PL" dirty="0"/>
              <a:t>Czy nie myślę, że jestem Bogiem?</a:t>
            </a:r>
          </a:p>
          <a:p>
            <a:r>
              <a:rPr lang="pl-PL" dirty="0"/>
              <a:t>Jaki jest mój typ osobowości: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4338" name="Picture 2" descr="Znalezione obrazy dla zapytania human vector">
            <a:extLst>
              <a:ext uri="{FF2B5EF4-FFF2-40B4-BE49-F238E27FC236}">
                <a16:creationId xmlns:a16="http://schemas.microsoft.com/office/drawing/2014/main" id="{7E17185E-EB99-4F99-87EA-B29BA1A0B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r="19258" b="7775"/>
          <a:stretch/>
        </p:blipFill>
        <p:spPr bwMode="auto">
          <a:xfrm>
            <a:off x="7578754" y="365125"/>
            <a:ext cx="3775046" cy="614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895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Parodie Człowieka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Można żyć tak, że nie ma sądu!</a:t>
            </a:r>
          </a:p>
          <a:p>
            <a:r>
              <a:rPr lang="pl-PL" dirty="0"/>
              <a:t>Nad takimi druga śmierć nie ma władzy.</a:t>
            </a:r>
          </a:p>
          <a:p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Królują z Chrystusem</a:t>
            </a:r>
          </a:p>
          <a:p>
            <a:r>
              <a:rPr lang="pl-PL" dirty="0"/>
              <a:t>Jakie jest moje pragnienie świętości?</a:t>
            </a:r>
          </a:p>
          <a:p>
            <a:r>
              <a:rPr lang="pl-PL" dirty="0"/>
              <a:t>Czy zgadzam się na królowanie z Chrystusem?</a:t>
            </a:r>
          </a:p>
          <a:p>
            <a:r>
              <a:rPr lang="pl-PL" dirty="0"/>
              <a:t>Czy jestem żywy czy umarły duchowo?</a:t>
            </a:r>
          </a:p>
          <a:p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Różne drogi do świętości.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4338" name="Picture 2" descr="Znalezione obrazy dla zapytania human vector">
            <a:extLst>
              <a:ext uri="{FF2B5EF4-FFF2-40B4-BE49-F238E27FC236}">
                <a16:creationId xmlns:a16="http://schemas.microsoft.com/office/drawing/2014/main" id="{7E17185E-EB99-4F99-87EA-B29BA1A0B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3" r="19258" b="7775"/>
          <a:stretch/>
        </p:blipFill>
        <p:spPr bwMode="auto">
          <a:xfrm>
            <a:off x="7578754" y="365125"/>
            <a:ext cx="3775046" cy="614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083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D34E41-F6C2-4A13-88B1-C6982F493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16 </a:t>
            </a:r>
            <a:r>
              <a:rPr lang="pl-PL" dirty="0" err="1"/>
              <a:t>Personalites</a:t>
            </a:r>
            <a:r>
              <a:rPr lang="pl-PL" dirty="0"/>
              <a:t> Test ok. 12 minut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A21904-2826-4E2B-A985-8F5CEC4A2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https://www.16personalities.com/pl/darmowy-test-osobowosci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5883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D34E41-F6C2-4A13-88B1-C6982F493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16 </a:t>
            </a:r>
            <a:r>
              <a:rPr lang="pl-PL" dirty="0" err="1"/>
              <a:t>Personalites</a:t>
            </a:r>
            <a:r>
              <a:rPr lang="pl-PL" dirty="0"/>
              <a:t> Test ok. 12 minut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A21904-2826-4E2B-A985-8F5CEC4A2D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/>
              <a:t>Ew. Jana: </a:t>
            </a:r>
            <a:r>
              <a:rPr lang="pl-PL" dirty="0"/>
              <a:t>i poznacie prawdę, a 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prawda was</a:t>
            </a:r>
            <a:r>
              <a:rPr lang="pl-PL" dirty="0"/>
              <a:t> wyzwoli. </a:t>
            </a:r>
          </a:p>
          <a:p>
            <a:r>
              <a:rPr lang="pl-PL" b="1" dirty="0"/>
              <a:t>2 List Piotra</a:t>
            </a:r>
            <a:r>
              <a:rPr lang="pl-PL" dirty="0"/>
              <a:t>: Dlatego też właśnie wkładając całą gorliwość, dodajcie do wiary waszej cnotę,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cnoty poznanie, </a:t>
            </a:r>
          </a:p>
          <a:p>
            <a:r>
              <a:rPr lang="pl-PL" b="1" dirty="0"/>
              <a:t>Ks. Przysłów</a:t>
            </a:r>
            <a:r>
              <a:rPr lang="pl-PL" dirty="0"/>
              <a:t>: Mądrością rozumnego - 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poznanie swej drogi</a:t>
            </a:r>
            <a:r>
              <a:rPr lang="pl-PL" dirty="0"/>
              <a:t>, zwodzenie siebie - głupotą niemądrych. </a:t>
            </a:r>
            <a:endParaRPr lang="pl-PL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38472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Czytaj znaki!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10741404" cy="5276675"/>
          </a:xfrm>
        </p:spPr>
        <p:txBody>
          <a:bodyPr>
            <a:normAutofit/>
          </a:bodyPr>
          <a:lstStyle/>
          <a:p>
            <a:r>
              <a:rPr lang="pl-PL" dirty="0"/>
              <a:t>Apokalipsa Jana jest Słowem Bożym. Adresatem jestem ja sam.</a:t>
            </a:r>
          </a:p>
          <a:p>
            <a:r>
              <a:rPr lang="pl-PL" dirty="0"/>
              <a:t>Opowiada o wszystkich czasach i wszystkich ludziach.</a:t>
            </a:r>
          </a:p>
          <a:p>
            <a:r>
              <a:rPr lang="pl-PL" dirty="0"/>
              <a:t>Czy z wiarą podchodzę do słów apokalipsy?</a:t>
            </a:r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3074" name="Picture 2" descr="Znalezione obrazy dla zapytania contemplation">
            <a:extLst>
              <a:ext uri="{FF2B5EF4-FFF2-40B4-BE49-F238E27FC236}">
                <a16:creationId xmlns:a16="http://schemas.microsoft.com/office/drawing/2014/main" id="{3221DD5D-E192-4B2F-9793-778B73548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96" y="3275726"/>
            <a:ext cx="381000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783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43D99A-0372-4ADE-B833-72F9A5D1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5D9B2C-CBF1-44D5-B36F-2ED67CD74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6057CEA-CB34-40FA-A290-F5CF1F01A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" t="9931" r="849" b="3853"/>
          <a:stretch/>
        </p:blipFill>
        <p:spPr>
          <a:xfrm>
            <a:off x="83890" y="681036"/>
            <a:ext cx="12004646" cy="59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77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5B3E8E-7DE9-42BC-B66C-CA6B1B71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BEDA26-9FE0-4BB6-A62F-B2ADC65F3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A0A7BE2-3D96-4F8A-83BB-52CA0EA30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" t="9931" r="986" b="3853"/>
          <a:stretch/>
        </p:blipFill>
        <p:spPr>
          <a:xfrm>
            <a:off x="134224" y="681036"/>
            <a:ext cx="11937534" cy="591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11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4E8E8B-351D-468B-BC0A-6CBBB62E0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AF237D-4BBF-4BC1-9C88-19569CA04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675280-84DE-4443-AE1D-3CD603C4D7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t="9932" r="849" b="4097"/>
          <a:stretch/>
        </p:blipFill>
        <p:spPr>
          <a:xfrm>
            <a:off x="117446" y="681036"/>
            <a:ext cx="11971090" cy="58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23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0650DC-E870-429D-BF4D-5BB3880D9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BCD0D5-3460-4C91-B067-266E88A9B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ABAA5C1-0F7A-4594-B672-931B3939C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4" t="9932" r="987" b="4097"/>
          <a:stretch/>
        </p:blipFill>
        <p:spPr>
          <a:xfrm>
            <a:off x="109056" y="681036"/>
            <a:ext cx="11962701" cy="58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0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8B39B6-B72C-4AC3-9FD6-0B3FF41D2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EDAD6E-3D96-4B24-A185-A4D4B6B21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616381-A901-44BD-9B4D-53C9ADFDEC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" t="9931" r="711" b="4220"/>
          <a:stretch/>
        </p:blipFill>
        <p:spPr>
          <a:xfrm>
            <a:off x="142612" y="681037"/>
            <a:ext cx="11962701" cy="58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84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7CF06A-8866-4A03-A5B3-FADC332BF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7" y="100668"/>
            <a:ext cx="11895589" cy="6585358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Osobowość Rzecznika </a:t>
            </a:r>
            <a:r>
              <a:rPr lang="pl-PL" dirty="0"/>
              <a:t>jest bardzo rzadka, odpowiada niecałemu jednemu procentowi społeczeństwa, obdarzeni nią ludzie zostawiają jednak po sobie ślad w świecie. Rzeczników cechuje wrodzone poczucie </a:t>
            </a:r>
            <a:r>
              <a:rPr lang="pl-PL" dirty="0">
                <a:solidFill>
                  <a:srgbClr val="FAAF00"/>
                </a:solidFill>
              </a:rPr>
              <a:t>idealizmu i moralności</a:t>
            </a:r>
            <a:r>
              <a:rPr lang="pl-PL" dirty="0"/>
              <a:t>, tym jednak, co ich odróżnia jest ich </a:t>
            </a:r>
            <a:r>
              <a:rPr lang="pl-PL" dirty="0">
                <a:solidFill>
                  <a:srgbClr val="FAAF00"/>
                </a:solidFill>
              </a:rPr>
              <a:t>zdecydowanie i determinacja </a:t>
            </a:r>
            <a:r>
              <a:rPr lang="pl-PL" dirty="0"/>
              <a:t>– nie są bezczynnymi marzycielami.</a:t>
            </a:r>
          </a:p>
          <a:p>
            <a:r>
              <a:rPr lang="pl-PL" i="1" dirty="0"/>
              <a:t>Rzecznicy najczęściej uważają za cel swojego życia </a:t>
            </a:r>
            <a:r>
              <a:rPr lang="pl-PL" i="1" dirty="0">
                <a:solidFill>
                  <a:srgbClr val="FAAF00"/>
                </a:solidFill>
              </a:rPr>
              <a:t>pomaganie innym </a:t>
            </a:r>
            <a:r>
              <a:rPr lang="pl-PL" dirty="0"/>
              <a:t>Rzeczników charakteryzuje bardzo specyficzne połączenie cech: są </a:t>
            </a:r>
            <a:r>
              <a:rPr lang="pl-PL" dirty="0">
                <a:solidFill>
                  <a:srgbClr val="FAAF00"/>
                </a:solidFill>
              </a:rPr>
              <a:t>cisi</a:t>
            </a:r>
            <a:r>
              <a:rPr lang="pl-PL" dirty="0"/>
              <a:t>, mają jednak bardzo </a:t>
            </a:r>
            <a:r>
              <a:rPr lang="pl-PL" dirty="0">
                <a:solidFill>
                  <a:srgbClr val="FAAF00"/>
                </a:solidFill>
              </a:rPr>
              <a:t>silne poglądy i są gotowi niestrudzenie walczyć o idee</a:t>
            </a:r>
            <a:r>
              <a:rPr lang="pl-PL" dirty="0"/>
              <a:t>, w które wierzą. Ludzie o tym typie osobowości są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zdecydowani i mają silną wolę</a:t>
            </a:r>
            <a:r>
              <a:rPr lang="pl-PL" dirty="0"/>
              <a:t>, rzadko jednak korzystają ze swojego potencjału, aby osiągać osobiste korzyści.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453EF1F-3386-4A3A-A39F-FD3CC5108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05" t="46850" r="58578" b="5443"/>
          <a:stretch/>
        </p:blipFill>
        <p:spPr>
          <a:xfrm>
            <a:off x="10343970" y="4706224"/>
            <a:ext cx="1543230" cy="197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4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7CF06A-8866-4A03-A5B3-FADC332BF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226" y="339754"/>
            <a:ext cx="11895589" cy="6585358"/>
          </a:xfrm>
        </p:spPr>
        <p:txBody>
          <a:bodyPr>
            <a:normAutofit/>
          </a:bodyPr>
          <a:lstStyle/>
          <a:p>
            <a:endParaRPr lang="pl-PL" dirty="0"/>
          </a:p>
          <a:p>
            <a:r>
              <a:rPr lang="pl-PL" dirty="0"/>
              <a:t>Pasja, z jaką bronią swoich przekonań, może sprawić, że przekroczą własne granice, a jeśli zapał wymknie się spod kontroli, </a:t>
            </a:r>
            <a:r>
              <a:rPr lang="pl-PL" dirty="0">
                <a:solidFill>
                  <a:srgbClr val="FAAF00"/>
                </a:solidFill>
              </a:rPr>
              <a:t>może doprowadzić do wyczerpania, problemów zdrowotnych i stresu</a:t>
            </a:r>
            <a:r>
              <a:rPr lang="pl-PL" dirty="0"/>
              <a:t>. </a:t>
            </a:r>
            <a:r>
              <a:rPr lang="pl-PL" dirty="0">
                <a:solidFill>
                  <a:srgbClr val="FAAF00"/>
                </a:solidFill>
              </a:rPr>
              <a:t>Dla Rzeczników świat jest miejscem niesprawiedliwości</a:t>
            </a:r>
            <a:r>
              <a:rPr lang="pl-PL" dirty="0"/>
              <a:t>.</a:t>
            </a:r>
          </a:p>
          <a:p>
            <a:r>
              <a:rPr lang="pl-PL" b="1" dirty="0"/>
              <a:t>Ew. Mateusza:</a:t>
            </a:r>
            <a:r>
              <a:rPr lang="pl-PL" dirty="0"/>
              <a:t> 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Błogosławieni cisi</a:t>
            </a:r>
            <a:r>
              <a:rPr lang="pl-PL" dirty="0"/>
              <a:t>, albowiem oni na własność posiądą ziemię. </a:t>
            </a:r>
          </a:p>
          <a:p>
            <a:r>
              <a:rPr lang="pl-PL" dirty="0"/>
              <a:t>E</a:t>
            </a:r>
            <a:r>
              <a:rPr lang="pl-PL" b="1" dirty="0"/>
              <a:t>w. Jana: </a:t>
            </a:r>
            <a:r>
              <a:rPr lang="pl-PL" dirty="0"/>
              <a:t>Tak bowiem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Bóg umiłował świat</a:t>
            </a:r>
            <a:r>
              <a:rPr lang="pl-PL" dirty="0"/>
              <a:t>, że Syna swego Jednorodzonego dał, aby każdy, kto w Niego wierzy, nie zginął, ale </a:t>
            </a:r>
            <a:r>
              <a:rPr lang="pl-PL" b="1" dirty="0"/>
              <a:t>miał życie wieczne</a:t>
            </a:r>
            <a:r>
              <a:rPr lang="pl-PL" dirty="0"/>
              <a:t>. </a:t>
            </a:r>
          </a:p>
        </p:txBody>
      </p:sp>
      <p:pic>
        <p:nvPicPr>
          <p:cNvPr id="2050" name="Picture 2" descr="Obraz moÅ¼e zawieraÄ: 1 osoba, fotka z rÄki i okulary przeciwsÅoneczne">
            <a:extLst>
              <a:ext uri="{FF2B5EF4-FFF2-40B4-BE49-F238E27FC236}">
                <a16:creationId xmlns:a16="http://schemas.microsoft.com/office/drawing/2014/main" id="{23543EC0-6C9A-42E6-A5B9-9317E13D1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4000500"/>
            <a:ext cx="2857500" cy="28575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08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E19B33-0FDD-4413-83F6-4075CF71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9F56C9-A268-4BA2-BCA8-363049F1D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BE7B37C-48A6-46DB-AEE6-A1DEF7E08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1" r="711" b="5324"/>
          <a:stretch/>
        </p:blipFill>
        <p:spPr>
          <a:xfrm>
            <a:off x="0" y="681036"/>
            <a:ext cx="12105314" cy="581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9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Nadzieja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 fontScale="92500"/>
          </a:bodyPr>
          <a:lstStyle/>
          <a:p>
            <a:r>
              <a:rPr lang="pl-PL" dirty="0"/>
              <a:t>Nadchodzi lepszy świat: Królestwo Niebieskie</a:t>
            </a:r>
          </a:p>
          <a:p>
            <a:r>
              <a:rPr lang="pl-PL" dirty="0"/>
              <a:t>Życie nadzieją daje nam motywacje</a:t>
            </a:r>
          </a:p>
          <a:p>
            <a:r>
              <a:rPr lang="pl-PL" dirty="0"/>
              <a:t>Zdolni jesteśmy do wielkich rzeczy</a:t>
            </a:r>
          </a:p>
          <a:p>
            <a:r>
              <a:rPr lang="pl-PL" dirty="0"/>
              <a:t>Życie przez Chrystusa, z Chrystusem i w Chrystusie</a:t>
            </a:r>
          </a:p>
          <a:p>
            <a:r>
              <a:rPr lang="pl-PL" dirty="0"/>
              <a:t>List do Rzymian 8:24, Biblia Tysiąclecia: 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nadziei bowiem już jesteśmy zbawieni. </a:t>
            </a:r>
            <a:r>
              <a:rPr lang="pl-PL" dirty="0"/>
              <a:t>Nadzieja zaś, której [spełnienie już się] ogląda, nie jest nadzieją, bo jak można się jeszcze spodziewać tego, co się już ogląda? </a:t>
            </a:r>
            <a:br>
              <a:rPr lang="pl-PL" dirty="0"/>
            </a:b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15362" name="Picture 2" descr="Znalezione obrazy dla zapytania kingdom of god vector">
            <a:extLst>
              <a:ext uri="{FF2B5EF4-FFF2-40B4-BE49-F238E27FC236}">
                <a16:creationId xmlns:a16="http://schemas.microsoft.com/office/drawing/2014/main" id="{B85DB584-6337-4E1C-A508-7AE9FB69D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706" y="1027906"/>
            <a:ext cx="3429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50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9518E7-2171-45FC-97EC-17BFD09D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31A7262-C61E-40CC-91E2-B69F5B90F3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4254" y="0"/>
            <a:ext cx="12256254" cy="6894144"/>
          </a:xfrm>
        </p:spPr>
      </p:pic>
    </p:spTree>
    <p:extLst>
      <p:ext uri="{BB962C8B-B14F-4D97-AF65-F5344CB8AC3E}">
        <p14:creationId xmlns:p14="http://schemas.microsoft.com/office/powerpoint/2010/main" val="231866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Czytaj znaki!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10741404" cy="5276675"/>
          </a:xfrm>
        </p:spPr>
        <p:txBody>
          <a:bodyPr>
            <a:normAutofit fontScale="92500"/>
          </a:bodyPr>
          <a:lstStyle/>
          <a:p>
            <a:r>
              <a:rPr lang="pl-PL" b="1" dirty="0"/>
              <a:t>1 List do Tesaloniczan: </a:t>
            </a:r>
            <a:r>
              <a:rPr lang="pl-PL" dirty="0"/>
              <a:t>Dlatego nieustannie dziękujemy Bogu, bo gdy przyjęliście </a:t>
            </a:r>
            <a:r>
              <a:rPr lang="pl-PL" b="1" dirty="0"/>
              <a:t>słowo Boże</a:t>
            </a:r>
            <a:r>
              <a:rPr lang="pl-PL" dirty="0"/>
              <a:t>, usłyszane od nas,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przyjęliście je nie jako słowo ludzkie</a:t>
            </a:r>
            <a:r>
              <a:rPr lang="pl-PL" dirty="0"/>
              <a:t>, ale - jak jest naprawdę - jako słowo Boga, który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działa</a:t>
            </a:r>
            <a:r>
              <a:rPr lang="pl-PL" dirty="0"/>
              <a:t> w was wierzących. </a:t>
            </a:r>
          </a:p>
          <a:p>
            <a:r>
              <a:rPr lang="pl-PL" b="1" dirty="0"/>
              <a:t>List do Hebrajczyków: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Żywe bowiem jest słowo Boże</a:t>
            </a:r>
            <a:r>
              <a:rPr lang="pl-PL" dirty="0"/>
              <a:t>, skuteczne i ostrzejsze niż wszelki miecz obosieczny, przenikające aż do rozdzielenia duszy i ducha, stawów i szpiku, zdolne osądzić pragnienia i myśli serca. </a:t>
            </a:r>
          </a:p>
          <a:p>
            <a:r>
              <a:rPr lang="pl-PL" b="1" dirty="0"/>
              <a:t>List do Rzymian:</a:t>
            </a:r>
            <a:r>
              <a:rPr lang="pl-PL" dirty="0"/>
              <a:t> Nie znaczy to jednak wcale,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że słowo Boże zawiodło</a:t>
            </a:r>
            <a:r>
              <a:rPr lang="pl-PL" dirty="0"/>
              <a:t>. Nie wszyscy bowiem, którzy pochodzą od Izraela, są Izraelem</a:t>
            </a:r>
          </a:p>
          <a:p>
            <a:r>
              <a:rPr lang="pl-PL" b="1" dirty="0"/>
              <a:t>Ew. Marka:</a:t>
            </a:r>
            <a:r>
              <a:rPr lang="pl-PL" dirty="0"/>
              <a:t> 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znosicie słowo Boże przez waszą tradycję</a:t>
            </a:r>
            <a:r>
              <a:rPr lang="pl-PL" dirty="0"/>
              <a:t>, </a:t>
            </a:r>
            <a:r>
              <a:rPr lang="pl-PL" dirty="0" err="1"/>
              <a:t>którąście</a:t>
            </a:r>
            <a:r>
              <a:rPr lang="pl-PL" dirty="0"/>
              <a:t> sobie przekazali. Wiele też innych tym podobnych rzeczy czynicie. </a:t>
            </a:r>
            <a:br>
              <a:rPr lang="pl-PL" dirty="0"/>
            </a:br>
            <a:br>
              <a:rPr lang="pl-PL" dirty="0"/>
            </a:b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783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Badanie uczuć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7390701" cy="5276675"/>
          </a:xfrm>
        </p:spPr>
        <p:txBody>
          <a:bodyPr>
            <a:normAutofit/>
          </a:bodyPr>
          <a:lstStyle/>
          <a:p>
            <a:r>
              <a:rPr lang="pl-PL" dirty="0"/>
              <a:t>Jakie uczucia budzą we mnie poszczególne fragmenty?</a:t>
            </a:r>
          </a:p>
          <a:p>
            <a:r>
              <a:rPr lang="pl-PL" b="1" dirty="0">
                <a:solidFill>
                  <a:srgbClr val="FFFF00"/>
                </a:solidFill>
              </a:rPr>
              <a:t>A. strach: pytanie o powody, nawrócenie, Boża bojaźń, wrażliwość na zło i krzywdę</a:t>
            </a:r>
          </a:p>
          <a:p>
            <a:r>
              <a:rPr lang="pl-PL" dirty="0">
                <a:solidFill>
                  <a:schemeClr val="tx1"/>
                </a:solidFill>
              </a:rPr>
              <a:t>Ew. Jana: </a:t>
            </a:r>
            <a:r>
              <a:rPr lang="pl-P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zaś rzekł do nich: To Ja jestem, 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 bójcie się! </a:t>
            </a:r>
          </a:p>
          <a:p>
            <a:r>
              <a:rPr lang="pl-PL" b="1" dirty="0"/>
              <a:t>List do </a:t>
            </a:r>
            <a:r>
              <a:rPr lang="pl-PL" b="1" dirty="0" err="1"/>
              <a:t>Filipian</a:t>
            </a:r>
            <a:r>
              <a:rPr lang="pl-PL" b="1" dirty="0"/>
              <a:t>: </a:t>
            </a:r>
            <a:r>
              <a:rPr lang="pl-PL" dirty="0"/>
              <a:t>A przeto, umiłowani moi, skoro zawsze byliście posłuszni, </a:t>
            </a:r>
            <a:r>
              <a:rPr lang="pl-PL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zabiegajcie o własne zbawienie z bojaźnią i drżeniem</a:t>
            </a:r>
            <a:r>
              <a:rPr lang="pl-PL" dirty="0"/>
              <a:t> nie tylko w mojej obecności, lecz jeszcze bardziej teraz, gdy mnie nie ma. </a:t>
            </a:r>
            <a:endParaRPr lang="pl-PL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pic>
        <p:nvPicPr>
          <p:cNvPr id="2050" name="Picture 2" descr="Znalezione obrazy dla zapytania strach">
            <a:extLst>
              <a:ext uri="{FF2B5EF4-FFF2-40B4-BE49-F238E27FC236}">
                <a16:creationId xmlns:a16="http://schemas.microsoft.com/office/drawing/2014/main" id="{98124E79-6E7A-4FF3-AF6A-D201C7E0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8" y="520058"/>
            <a:ext cx="3828351" cy="19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radoÅÄ">
            <a:extLst>
              <a:ext uri="{FF2B5EF4-FFF2-40B4-BE49-F238E27FC236}">
                <a16:creationId xmlns:a16="http://schemas.microsoft.com/office/drawing/2014/main" id="{28046330-BFA5-44F1-9B06-F6B88E6C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7" y="2492670"/>
            <a:ext cx="3828351" cy="21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contemplation">
            <a:extLst>
              <a:ext uri="{FF2B5EF4-FFF2-40B4-BE49-F238E27FC236}">
                <a16:creationId xmlns:a16="http://schemas.microsoft.com/office/drawing/2014/main" id="{B32C8202-09F2-4A31-BC65-DCAE04EE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7" y="4704553"/>
            <a:ext cx="3828351" cy="21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68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Badanie uczuć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7390701" cy="5276675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Jakie uczucia budzą we mnie poszczególne fragmenty?</a:t>
            </a:r>
          </a:p>
          <a:p>
            <a:r>
              <a:rPr lang="pl-PL" b="1" dirty="0">
                <a:solidFill>
                  <a:srgbClr val="FFFF00"/>
                </a:solidFill>
              </a:rPr>
              <a:t>B. radość: płynąca z wiary czy z przekonania o własnej świętości, mściwość</a:t>
            </a:r>
          </a:p>
          <a:p>
            <a:r>
              <a:rPr lang="pl-PL" b="1" dirty="0"/>
              <a:t>1 List Piotra</a:t>
            </a:r>
            <a:endParaRPr lang="pl-PL" dirty="0"/>
          </a:p>
          <a:p>
            <a:r>
              <a:rPr lang="pl-PL" dirty="0"/>
              <a:t>Dlatego 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radujcie się</a:t>
            </a:r>
            <a:r>
              <a:rPr lang="pl-PL" dirty="0"/>
              <a:t>, choć teraz musicie doznać trochę smutku z powodu różnorodnych doświadczeń. </a:t>
            </a:r>
          </a:p>
          <a:p>
            <a:r>
              <a:rPr lang="pl-PL" b="1" dirty="0"/>
              <a:t>Ks. Mądrości</a:t>
            </a:r>
            <a:endParaRPr lang="pl-PL" dirty="0"/>
          </a:p>
          <a:p>
            <a:r>
              <a:rPr lang="pl-PL" dirty="0"/>
              <a:t>A nieszczęśni i w rzeczach martwych </a:t>
            </a:r>
            <a:r>
              <a:rPr lang="pl-PL" b="1" dirty="0"/>
              <a:t>zadufani</a:t>
            </a:r>
            <a:r>
              <a:rPr lang="pl-PL" dirty="0"/>
              <a:t> ci, 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bogami zwą dzieła rąk ludzkich</a:t>
            </a:r>
            <a:r>
              <a:rPr lang="pl-PL" dirty="0"/>
              <a:t>: złoto i srebro - dzieła sztuki, wyobrażenia zwierząt lub bezużyteczny kamień, dzieło starożytnej ręki. </a:t>
            </a:r>
          </a:p>
          <a:p>
            <a:endParaRPr lang="pl-PL" dirty="0"/>
          </a:p>
        </p:txBody>
      </p:sp>
      <p:pic>
        <p:nvPicPr>
          <p:cNvPr id="2050" name="Picture 2" descr="Znalezione obrazy dla zapytania strach">
            <a:extLst>
              <a:ext uri="{FF2B5EF4-FFF2-40B4-BE49-F238E27FC236}">
                <a16:creationId xmlns:a16="http://schemas.microsoft.com/office/drawing/2014/main" id="{98124E79-6E7A-4FF3-AF6A-D201C7E0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8" y="520058"/>
            <a:ext cx="3828351" cy="19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radoÅÄ">
            <a:extLst>
              <a:ext uri="{FF2B5EF4-FFF2-40B4-BE49-F238E27FC236}">
                <a16:creationId xmlns:a16="http://schemas.microsoft.com/office/drawing/2014/main" id="{28046330-BFA5-44F1-9B06-F6B88E6C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7" y="2492670"/>
            <a:ext cx="3828351" cy="21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contemplation">
            <a:extLst>
              <a:ext uri="{FF2B5EF4-FFF2-40B4-BE49-F238E27FC236}">
                <a16:creationId xmlns:a16="http://schemas.microsoft.com/office/drawing/2014/main" id="{B32C8202-09F2-4A31-BC65-DCAE04EE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7" y="4704553"/>
            <a:ext cx="3828351" cy="21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7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Badanie uczuć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7390701" cy="5276675"/>
          </a:xfrm>
        </p:spPr>
        <p:txBody>
          <a:bodyPr>
            <a:normAutofit/>
          </a:bodyPr>
          <a:lstStyle/>
          <a:p>
            <a:r>
              <a:rPr lang="pl-PL" dirty="0"/>
              <a:t>Jakie uczucia budzą we mnie poszczególne fragmenty?</a:t>
            </a:r>
          </a:p>
          <a:p>
            <a:r>
              <a:rPr lang="pl-PL" b="1" dirty="0">
                <a:solidFill>
                  <a:srgbClr val="FFFF00"/>
                </a:solidFill>
              </a:rPr>
              <a:t>C. pokój: uśpienie sumienia czy wejście w kontemplację</a:t>
            </a:r>
          </a:p>
          <a:p>
            <a:r>
              <a:rPr lang="pl-PL" dirty="0"/>
              <a:t>Ks. Izajasza: O gdybyś zważał na me przykazania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stałby się twój pokój jak rzeka</a:t>
            </a:r>
            <a:r>
              <a:rPr lang="pl-PL" dirty="0"/>
              <a:t>, a sprawiedliwość twoja jak morskie fale. </a:t>
            </a:r>
          </a:p>
          <a:p>
            <a:r>
              <a:rPr lang="pl-PL" b="1" dirty="0"/>
              <a:t>Ks. Psalmów:</a:t>
            </a:r>
            <a:r>
              <a:rPr lang="pl-PL" dirty="0"/>
              <a:t> </a:t>
            </a:r>
            <a:r>
              <a:rPr lang="pl-PL" b="1" dirty="0"/>
              <a:t>Głębia</a:t>
            </a:r>
            <a:r>
              <a:rPr lang="pl-PL" dirty="0"/>
              <a:t> przyzywa głębię hukiem Twych wodospadów. Wszystkie twe nurty i fale nade mną się przewalają. 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2050" name="Picture 2" descr="Znalezione obrazy dla zapytania strach">
            <a:extLst>
              <a:ext uri="{FF2B5EF4-FFF2-40B4-BE49-F238E27FC236}">
                <a16:creationId xmlns:a16="http://schemas.microsoft.com/office/drawing/2014/main" id="{98124E79-6E7A-4FF3-AF6A-D201C7E0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8" y="520058"/>
            <a:ext cx="3828351" cy="19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 radoÅÄ">
            <a:extLst>
              <a:ext uri="{FF2B5EF4-FFF2-40B4-BE49-F238E27FC236}">
                <a16:creationId xmlns:a16="http://schemas.microsoft.com/office/drawing/2014/main" id="{28046330-BFA5-44F1-9B06-F6B88E6C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7" y="2492670"/>
            <a:ext cx="3828351" cy="21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contemplation">
            <a:extLst>
              <a:ext uri="{FF2B5EF4-FFF2-40B4-BE49-F238E27FC236}">
                <a16:creationId xmlns:a16="http://schemas.microsoft.com/office/drawing/2014/main" id="{B32C8202-09F2-4A31-BC65-DCAE04EE8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7" y="4704553"/>
            <a:ext cx="3828351" cy="215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541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Listy do Kościołów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5629013" cy="5276675"/>
          </a:xfrm>
        </p:spPr>
        <p:txBody>
          <a:bodyPr>
            <a:normAutofit lnSpcReduction="10000"/>
          </a:bodyPr>
          <a:lstStyle/>
          <a:p>
            <a:r>
              <a:rPr lang="pl-PL" dirty="0"/>
              <a:t>Wspólnotowy rachunek sumienia, zbawiamy się jako kościół, a nie indywidua powiązane niechcianymi relacjami, Jan pisze do wspólnot</a:t>
            </a:r>
          </a:p>
          <a:p>
            <a:r>
              <a:rPr lang="pl-PL" dirty="0"/>
              <a:t>Jaka jest moja odpowiedzialność względem drugiego człowieka. Jak buduje wspólnotę Kościoła?</a:t>
            </a:r>
          </a:p>
          <a:p>
            <a:r>
              <a:rPr lang="pl-PL" dirty="0">
                <a:solidFill>
                  <a:srgbClr val="FFFF00"/>
                </a:solidFill>
              </a:rPr>
              <a:t>Moje zdanie o kościele: </a:t>
            </a:r>
            <a:r>
              <a:rPr lang="pl-PL" dirty="0"/>
              <a:t>klerykalizm, antyklerykalizm, obojętność, tradycjonalizm, liberalizm, instytucjonalizm, synkretyzm, letniość, herezja, </a:t>
            </a:r>
            <a:r>
              <a:rPr lang="pl-PL" dirty="0" err="1"/>
              <a:t>antypapizm</a:t>
            </a:r>
            <a:r>
              <a:rPr lang="pl-PL" dirty="0"/>
              <a:t>, fałszywe charyzmaty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098" name="Picture 2" descr="Znalezione obrazy dla zapytania klerykalizm">
            <a:extLst>
              <a:ext uri="{FF2B5EF4-FFF2-40B4-BE49-F238E27FC236}">
                <a16:creationId xmlns:a16="http://schemas.microsoft.com/office/drawing/2014/main" id="{86AC110A-71DA-4727-9F29-DBE41898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68" y="0"/>
            <a:ext cx="3312253" cy="22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nalezione obrazy dla zapytania akcja lgbt rÃ³Å¼aniec">
            <a:extLst>
              <a:ext uri="{FF2B5EF4-FFF2-40B4-BE49-F238E27FC236}">
                <a16:creationId xmlns:a16="http://schemas.microsoft.com/office/drawing/2014/main" id="{4E9A332C-4646-41F5-8C09-F312B409C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19512" r="18709"/>
          <a:stretch/>
        </p:blipFill>
        <p:spPr bwMode="auto">
          <a:xfrm>
            <a:off x="7643767" y="2252946"/>
            <a:ext cx="3312253" cy="21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nalezione obrazy dla zapytania luter">
            <a:extLst>
              <a:ext uri="{FF2B5EF4-FFF2-40B4-BE49-F238E27FC236}">
                <a16:creationId xmlns:a16="http://schemas.microsoft.com/office/drawing/2014/main" id="{9E0BAA65-C002-4E93-8F20-B3E80449A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19476"/>
          <a:stretch/>
        </p:blipFill>
        <p:spPr bwMode="auto">
          <a:xfrm>
            <a:off x="7643767" y="4468837"/>
            <a:ext cx="3312253" cy="23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685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C62864-2730-4F3A-8ED3-570DC40F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AF00"/>
                </a:solidFill>
                <a:latin typeface="Bahnschrift SemiBold SemiConden" panose="020B0502040204020203" pitchFamily="34" charset="0"/>
              </a:rPr>
              <a:t>Listy do Kościołów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62F903-5474-4E0A-9872-053E39A54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396" y="1359016"/>
            <a:ext cx="6971252" cy="5276675"/>
          </a:xfrm>
        </p:spPr>
        <p:txBody>
          <a:bodyPr>
            <a:normAutofit/>
          </a:bodyPr>
          <a:lstStyle/>
          <a:p>
            <a:r>
              <a:rPr lang="pl-PL" b="1" dirty="0"/>
              <a:t>List do </a:t>
            </a:r>
            <a:r>
              <a:rPr lang="pl-PL" b="1" dirty="0" err="1"/>
              <a:t>Filipian</a:t>
            </a:r>
            <a:r>
              <a:rPr lang="pl-PL" b="1" dirty="0"/>
              <a:t>:</a:t>
            </a:r>
            <a:r>
              <a:rPr lang="pl-PL" dirty="0"/>
              <a:t> a niczego nie pragnąc dla niewłaściwego współzawodnictwa ani dla próżnej chwały, lecz w pokorze oceniając jedni drugich </a:t>
            </a:r>
            <a:r>
              <a:rPr lang="pl-PL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wyżej stojących od siebie. </a:t>
            </a:r>
          </a:p>
          <a:p>
            <a:r>
              <a:rPr lang="pl-PL" b="1" dirty="0"/>
              <a:t>List Jakuba: </a:t>
            </a:r>
            <a:r>
              <a:rPr lang="pl-PL" dirty="0"/>
              <a:t>Ze swej woli zrodził nas przez słowo prawdy, byśmy byli jakby 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pierwocinami Jego stworzeń. </a:t>
            </a:r>
          </a:p>
          <a:p>
            <a:r>
              <a:rPr lang="pl-PL" b="1" dirty="0"/>
              <a:t>1 List Jana:</a:t>
            </a:r>
            <a:r>
              <a:rPr lang="pl-PL" dirty="0"/>
              <a:t> Ja wam nie pisałem, jakobyście nie znali prawdy, lecz że ją znacie i że żadna </a:t>
            </a:r>
            <a:r>
              <a:rPr lang="pl-PL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fałszywa nauka z prawdy nie pochodzi. </a:t>
            </a:r>
          </a:p>
          <a:p>
            <a:endParaRPr lang="pl-PL" dirty="0"/>
          </a:p>
        </p:txBody>
      </p:sp>
      <p:pic>
        <p:nvPicPr>
          <p:cNvPr id="4098" name="Picture 2" descr="Znalezione obrazy dla zapytania klerykalizm">
            <a:extLst>
              <a:ext uri="{FF2B5EF4-FFF2-40B4-BE49-F238E27FC236}">
                <a16:creationId xmlns:a16="http://schemas.microsoft.com/office/drawing/2014/main" id="{86AC110A-71DA-4727-9F29-DBE418981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68" y="0"/>
            <a:ext cx="3312253" cy="221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nalezione obrazy dla zapytania akcja lgbt rÃ³Å¼aniec">
            <a:extLst>
              <a:ext uri="{FF2B5EF4-FFF2-40B4-BE49-F238E27FC236}">
                <a16:creationId xmlns:a16="http://schemas.microsoft.com/office/drawing/2014/main" id="{4E9A332C-4646-41F5-8C09-F312B409C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8" t="19512" r="18709"/>
          <a:stretch/>
        </p:blipFill>
        <p:spPr bwMode="auto">
          <a:xfrm>
            <a:off x="7643767" y="2252946"/>
            <a:ext cx="3312253" cy="21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Znalezione obrazy dla zapytania luter">
            <a:extLst>
              <a:ext uri="{FF2B5EF4-FFF2-40B4-BE49-F238E27FC236}">
                <a16:creationId xmlns:a16="http://schemas.microsoft.com/office/drawing/2014/main" id="{9E0BAA65-C002-4E93-8F20-B3E80449A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r="19476"/>
          <a:stretch/>
        </p:blipFill>
        <p:spPr bwMode="auto">
          <a:xfrm>
            <a:off x="7643767" y="4468837"/>
            <a:ext cx="3312253" cy="23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97432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3173</TotalTime>
  <Words>917</Words>
  <Application>Microsoft Office PowerPoint</Application>
  <PresentationFormat>Panoramiczny</PresentationFormat>
  <Paragraphs>155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3" baseType="lpstr">
      <vt:lpstr>Arial</vt:lpstr>
      <vt:lpstr>Bahnschrift SemiBold SemiConden</vt:lpstr>
      <vt:lpstr>Corbel</vt:lpstr>
      <vt:lpstr>Głębokość</vt:lpstr>
      <vt:lpstr>APOKALIPSA</vt:lpstr>
      <vt:lpstr>Podsumowanie</vt:lpstr>
      <vt:lpstr>Czytaj znaki!</vt:lpstr>
      <vt:lpstr>Czytaj znaki!</vt:lpstr>
      <vt:lpstr>Badanie uczuć</vt:lpstr>
      <vt:lpstr>Badanie uczuć</vt:lpstr>
      <vt:lpstr>Badanie uczuć</vt:lpstr>
      <vt:lpstr>Listy do Kościołów</vt:lpstr>
      <vt:lpstr>Listy do Kościołów</vt:lpstr>
      <vt:lpstr>Zwój Boga</vt:lpstr>
      <vt:lpstr>Zwój Boga</vt:lpstr>
      <vt:lpstr>Sprzeciw wobec słowa</vt:lpstr>
      <vt:lpstr>Siła modlitwy</vt:lpstr>
      <vt:lpstr>Siła modlitwy</vt:lpstr>
      <vt:lpstr>Reakcje na zło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Maryja</vt:lpstr>
      <vt:lpstr>Parodie Boga</vt:lpstr>
      <vt:lpstr>Parodie Boga</vt:lpstr>
      <vt:lpstr>Prezentacja programu PowerPoint</vt:lpstr>
      <vt:lpstr>Najpopularniejsze herezje</vt:lpstr>
      <vt:lpstr>Parodie Człowieka</vt:lpstr>
      <vt:lpstr>Parodie Człowieka</vt:lpstr>
      <vt:lpstr>16 Personalites Test ok. 12 minut</vt:lpstr>
      <vt:lpstr>16 Personalites Test ok. 12 minut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Nadzieja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APOKALIPSA</dc:title>
  <dc:creator>Mateusz Szerszeń</dc:creator>
  <cp:lastModifiedBy>Mateusz Szerszeń</cp:lastModifiedBy>
  <cp:revision>350</cp:revision>
  <dcterms:created xsi:type="dcterms:W3CDTF">2018-09-06T17:04:25Z</dcterms:created>
  <dcterms:modified xsi:type="dcterms:W3CDTF">2019-06-16T13:14:26Z</dcterms:modified>
</cp:coreProperties>
</file>